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8AC8"/>
    <a:srgbClr val="9999FF"/>
    <a:srgbClr val="6666FF"/>
    <a:srgbClr val="CCCCFF"/>
    <a:srgbClr val="E0A838"/>
    <a:srgbClr val="4472C4"/>
    <a:srgbClr val="944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69829-A296-E4CF-ED30-C5731BF1F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6A9798-2267-D710-4BD2-AF89C9EA3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AA1708-9060-B529-F60B-038F3FEB4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332F99-1018-F736-3C3E-142354AB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8A0390-0591-8139-FEEF-883E9E14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54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C7E73-FBDB-4393-75C0-53AB5AD2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FF6F0A-C029-1586-8A1C-4B62FA42F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40D637-82A5-F491-FE05-39A52A361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6FF2D4-BCF5-CA1F-35FA-0A30BEA5D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E91B4C-3CEE-E30F-7B70-875F82217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5500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ABD1C2A-E13A-274C-6902-F75DFF758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3C71DD5-2E17-BF09-1266-E29A03B1F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73402E-4512-1B6E-CC7C-7F7595255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2C4E24-2E60-9C0C-4E83-04E715829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D1CAFB-BB3D-FD8B-36CC-51ED3895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892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6C93B-82FB-5378-FB79-61C41C26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4504A8-184B-803B-88B0-7D236A5ED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7808C6-9BE5-D384-BF7E-B18470480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EA40EE-73D4-A95B-69B2-8F22D9363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D3346C-8706-CBE8-82CB-8E07753A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24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EEC68-F658-D78E-6DD5-06EF694DE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21601E-5FD5-B211-414B-E5C9D9F9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25CC5E-5369-8010-AD90-DB713855C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BAC784-5557-FA55-A575-52FE456A8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1466C0-635B-50C5-953E-B957D71F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49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187C3-16DE-3480-95E0-8ECB1942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20A334-C2A3-6AEB-3E70-AA8D22129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8EDDB4-7E67-D871-0717-499E0FA14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648DCC-6FF1-B1E8-5D7B-B1411946A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DE0138-388B-27F3-2D67-C9545C7CA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56DED4-D1D8-B429-E647-C81DEB18D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26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723CFC-0FA0-9D2A-5149-C7BF6C9E6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60348C-556B-7196-C4F2-67CE20E5F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6A123A-03BC-3DB5-866A-D1A0625A3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3988EA-7BF0-6919-E916-EAB462FFEE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9A2054-78E3-5625-4793-81A1F4533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AF9D07E-AAD1-7C7F-7958-70BF7018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2579DB4-EEFF-7E2B-D7C5-A1BECA60C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B6B277D-DB69-99F3-0271-F94C24811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874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E59B49-75D6-EFB6-B312-170EE673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DC08056-D166-0F5F-E63A-213925736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120058-4AB2-CE6C-DED2-47C5A3239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3DAE3F-14E5-3775-4C40-2AE21115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993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2804535-2FE1-B117-5E67-CF88C793E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4B74C8-C902-BFFA-3811-D64D4214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B0F7B4-F40F-CD2D-3096-DAE1F4A7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87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B3D28-D736-4399-3CC8-3AD2BE2D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13B423-4283-C751-C9CD-06D78762E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B674B2-79CF-893B-FCA5-133D940E5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6A54A2-47F2-03D7-AB6E-59A15C2B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BB8C4F-9EA1-21B3-5A32-6B8A96BE7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D5A714-A344-DA80-A345-35B639F6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724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1AB00-76B7-FCB5-FF40-95BB4B5F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C190937-9CB1-900F-FBD0-72D0C9EF08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D3CCB0B-C524-7EFE-507B-B554BD449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B41DBE-BD4F-ED13-33E0-4D5760A2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E9A265-C10B-D3C1-C9E4-0D8A44DA8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E6E9A4-14CF-4295-A041-B39E1ECB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43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E01BCF-AE40-D353-3FF7-A421CCCF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5B6635-EE7B-48C0-4E29-3755BCDD2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80D08F-A256-66DB-C28A-C5FE24579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7E083A-276F-D5F1-D37C-9AFEE86DB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A4F8C0-873E-1B05-005C-35EEB50F9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480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Белые абстрактные плавающие геометрические фигуры">
            <a:extLst>
              <a:ext uri="{FF2B5EF4-FFF2-40B4-BE49-F238E27FC236}">
                <a16:creationId xmlns:a16="http://schemas.microsoft.com/office/drawing/2014/main" id="{62E97392-F66A-25C9-B340-002F93B02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987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5CD93B-7701-17F6-649F-7E14B7572AB0}"/>
              </a:ext>
            </a:extLst>
          </p:cNvPr>
          <p:cNvSpPr/>
          <p:nvPr/>
        </p:nvSpPr>
        <p:spPr>
          <a:xfrm>
            <a:off x="3544269" y="145277"/>
            <a:ext cx="510346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</a:t>
            </a:r>
            <a:r>
              <a:rPr lang="ru-RU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Стереокрафт</a:t>
            </a:r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500312C-94C1-2C6D-4CE2-B8AE60B4F01E}"/>
              </a:ext>
            </a:extLst>
          </p:cNvPr>
          <p:cNvSpPr/>
          <p:nvPr/>
        </p:nvSpPr>
        <p:spPr>
          <a:xfrm>
            <a:off x="712960" y="2967335"/>
            <a:ext cx="107660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Above"/>
              <a:lightRig rig="threePt" dir="t"/>
            </a:scene3d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Модель тетраэдра</a:t>
            </a:r>
          </a:p>
        </p:txBody>
      </p:sp>
    </p:spTree>
    <p:extLst>
      <p:ext uri="{BB962C8B-B14F-4D97-AF65-F5344CB8AC3E}">
        <p14:creationId xmlns:p14="http://schemas.microsoft.com/office/powerpoint/2010/main" val="1776867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A13663A3-13AA-33D0-7D7C-47F80B5438FD}"/>
              </a:ext>
            </a:extLst>
          </p:cNvPr>
          <p:cNvSpPr/>
          <p:nvPr/>
        </p:nvSpPr>
        <p:spPr>
          <a:xfrm>
            <a:off x="429020" y="1657161"/>
            <a:ext cx="7278986" cy="1296059"/>
          </a:xfrm>
          <a:prstGeom prst="round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FEA50A7-5F38-88F8-B012-45DB4D0BC303}"/>
              </a:ext>
            </a:extLst>
          </p:cNvPr>
          <p:cNvSpPr/>
          <p:nvPr/>
        </p:nvSpPr>
        <p:spPr>
          <a:xfrm>
            <a:off x="4165600" y="4020378"/>
            <a:ext cx="7430723" cy="19971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843BB5A-576B-F5BA-3607-CF1582D50DE2}"/>
              </a:ext>
            </a:extLst>
          </p:cNvPr>
          <p:cNvSpPr/>
          <p:nvPr/>
        </p:nvSpPr>
        <p:spPr>
          <a:xfrm>
            <a:off x="2655135" y="163304"/>
            <a:ext cx="61574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0" i="0" dirty="0">
                <a:solidFill>
                  <a:srgbClr val="000000"/>
                </a:solidFill>
                <a:effectLst/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 Проблема·</a:t>
            </a:r>
            <a:r>
              <a:rPr lang="ru-RU" sz="5400" b="0" i="0" dirty="0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 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A2479BA-1D3C-6C48-B350-D3E6BF4BF2D0}"/>
              </a:ext>
            </a:extLst>
          </p:cNvPr>
          <p:cNvSpPr/>
          <p:nvPr/>
        </p:nvSpPr>
        <p:spPr>
          <a:xfrm>
            <a:off x="582623" y="1827124"/>
            <a:ext cx="697178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многих учащихся сложно переключиться на </a:t>
            </a:r>
            <a:br>
              <a:rPr lang="ru-RU" sz="2000" dirty="0"/>
            </a:b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объёмные фигуры, так как увидеть их в пространстве, а </a:t>
            </a:r>
            <a:br>
              <a:rPr lang="ru-RU" sz="2000" dirty="0"/>
            </a:b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не на плоскости тяжело.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Рисунок 9" descr="Изображение выглядит как человек, Человеческое лицо, одежд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8323EF88-F29A-3B1B-5399-029B53C46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268" y="1012532"/>
            <a:ext cx="3387109" cy="2700655"/>
          </a:xfrm>
          <a:prstGeom prst="roundRect">
            <a:avLst/>
          </a:prstGeom>
        </p:spPr>
      </p:pic>
      <p:pic>
        <p:nvPicPr>
          <p:cNvPr id="12" name="Рисунок 11" descr="Изображение выглядит как черный, черно-белый, зарисов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E0B17D4-9946-39EF-9C6C-C26C5A6BB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080" y="4558117"/>
            <a:ext cx="3333425" cy="2785191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линия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3041B8D-BE1B-64F0-786C-80AEF96B52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9" r="34300" b="9274"/>
          <a:stretch/>
        </p:blipFill>
        <p:spPr>
          <a:xfrm flipH="1">
            <a:off x="3503" y="2029926"/>
            <a:ext cx="1755056" cy="1513840"/>
          </a:xfrm>
          <a:prstGeom prst="rect">
            <a:avLst/>
          </a:prstGeom>
        </p:spPr>
      </p:pic>
      <p:pic>
        <p:nvPicPr>
          <p:cNvPr id="22" name="Рисунок 21" descr="Изображение выглядит как круг, снимок экрана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440FCE1-7AB5-DE0C-0670-B89D152CE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55135" y="4233587"/>
            <a:ext cx="2288043" cy="2192518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86DC765-97E4-80D1-D524-A1AFC9A27AC4}"/>
              </a:ext>
            </a:extLst>
          </p:cNvPr>
          <p:cNvSpPr/>
          <p:nvPr/>
        </p:nvSpPr>
        <p:spPr>
          <a:xfrm>
            <a:off x="4549200" y="4233587"/>
            <a:ext cx="704712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Из-за трудности переключения </a:t>
            </a:r>
            <a:br>
              <a:rPr lang="ru-RU" sz="2000" dirty="0"/>
            </a:b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возникают проблемы не понимая стереометрии. Мы на </a:t>
            </a:r>
            <a:br>
              <a:rPr lang="ru-RU" sz="2000" dirty="0"/>
            </a:b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личном опыте столкнулись с этой проблемой, так как </a:t>
            </a:r>
            <a:br>
              <a:rPr lang="ru-RU" sz="2000" dirty="0"/>
            </a:b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из-за непонимания одной темы возникает проблема с </a:t>
            </a:r>
            <a:br>
              <a:rPr lang="ru-RU" sz="2000" dirty="0"/>
            </a:b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пониманием других.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6943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4A91301-1820-4E83-E6F4-18A1EA84B8CF}"/>
              </a:ext>
            </a:extLst>
          </p:cNvPr>
          <p:cNvSpPr/>
          <p:nvPr/>
        </p:nvSpPr>
        <p:spPr>
          <a:xfrm>
            <a:off x="3119071" y="183495"/>
            <a:ext cx="52629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0" i="0" dirty="0">
                <a:solidFill>
                  <a:srgbClr val="000000"/>
                </a:solidFill>
                <a:effectLst/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·Решение·</a:t>
            </a:r>
            <a:endParaRPr lang="ru-RU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99F1187-9C7E-557C-FE23-48BF126D5301}"/>
              </a:ext>
            </a:extLst>
          </p:cNvPr>
          <p:cNvSpPr/>
          <p:nvPr/>
        </p:nvSpPr>
        <p:spPr>
          <a:xfrm>
            <a:off x="230835" y="2964464"/>
            <a:ext cx="7653861" cy="2867602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4175A20-CCB5-4433-D6F9-BB4F64A93F2E}"/>
              </a:ext>
            </a:extLst>
          </p:cNvPr>
          <p:cNvSpPr/>
          <p:nvPr/>
        </p:nvSpPr>
        <p:spPr>
          <a:xfrm>
            <a:off x="230835" y="1437640"/>
            <a:ext cx="5262979" cy="1747520"/>
          </a:xfrm>
          <a:prstGeom prst="ellipse">
            <a:avLst/>
          </a:prstGeom>
          <a:solidFill>
            <a:srgbClr val="CCCCFF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9B762EE-1C79-0A90-874B-99BC7ACB6170}"/>
              </a:ext>
            </a:extLst>
          </p:cNvPr>
          <p:cNvSpPr/>
          <p:nvPr/>
        </p:nvSpPr>
        <p:spPr>
          <a:xfrm>
            <a:off x="563831" y="1957457"/>
            <a:ext cx="468429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Металлическая модель тетраэдра, с </a:t>
            </a:r>
            <a:br>
              <a:rPr lang="ru-RU" sz="2000" dirty="0"/>
            </a:b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регулируемый углами. 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904A39F-AE27-D65F-4B7D-103326B8E263}"/>
              </a:ext>
            </a:extLst>
          </p:cNvPr>
          <p:cNvSpPr/>
          <p:nvPr/>
        </p:nvSpPr>
        <p:spPr>
          <a:xfrm>
            <a:off x="8382050" y="2636520"/>
            <a:ext cx="3637280" cy="4053840"/>
          </a:xfrm>
          <a:prstGeom prst="roundRect">
            <a:avLst/>
          </a:prstGeom>
          <a:solidFill>
            <a:srgbClr val="C88AC8"/>
          </a:solidFill>
          <a:ln>
            <a:solidFill>
              <a:srgbClr val="C88A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 descr="Изображение выглядит как штатив, стена, в помещении, фиолетовый&#10;&#10;Автоматически созданное описание">
            <a:extLst>
              <a:ext uri="{FF2B5EF4-FFF2-40B4-BE49-F238E27FC236}">
                <a16:creationId xmlns:a16="http://schemas.microsoft.com/office/drawing/2014/main" id="{F320C442-8ED1-58F6-1CCE-515D1EEF3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50" y="2357120"/>
            <a:ext cx="3432036" cy="4053840"/>
          </a:xfrm>
          <a:prstGeom prst="flowChartAlternateProcess">
            <a:avLst/>
          </a:prstGeom>
        </p:spPr>
      </p:pic>
      <p:pic>
        <p:nvPicPr>
          <p:cNvPr id="14" name="Рисунок 13" descr="Изображение выглядит как снимок экрана, круг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330F3D3-2583-D521-7F97-C472C13F8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68924" y="211223"/>
            <a:ext cx="4115772" cy="3054702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снимок экрана, круг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8901ADD-7BE0-421B-B3B5-683EF4E5B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835" y="1001185"/>
            <a:ext cx="2620430" cy="2620430"/>
          </a:xfrm>
          <a:prstGeom prst="rect">
            <a:avLst/>
          </a:prstGeom>
        </p:spPr>
      </p:pic>
      <p:pic>
        <p:nvPicPr>
          <p:cNvPr id="22" name="Рисунок 21" descr="Изображение выглядит как луна, Астрономический объект, круг, Небесное явление&#10;&#10;Автоматически созданное описание">
            <a:extLst>
              <a:ext uri="{FF2B5EF4-FFF2-40B4-BE49-F238E27FC236}">
                <a16:creationId xmlns:a16="http://schemas.microsoft.com/office/drawing/2014/main" id="{618BF334-2638-6FF1-F39E-22E432E2CE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0" t="28543" r="25349" b="25406"/>
          <a:stretch/>
        </p:blipFill>
        <p:spPr>
          <a:xfrm>
            <a:off x="5420198" y="3601958"/>
            <a:ext cx="660723" cy="796307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05A6BFE-7ECA-3F9C-7874-05FFD0CBF0C8}"/>
              </a:ext>
            </a:extLst>
          </p:cNvPr>
          <p:cNvSpPr/>
          <p:nvPr/>
        </p:nvSpPr>
        <p:spPr>
          <a:xfrm>
            <a:off x="348218" y="3293653"/>
            <a:ext cx="7712327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b="0" i="0" dirty="0">
                <a:solidFill>
                  <a:schemeClr val="bg1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Модель представляет собой тетраэдр, в вершинам треугольника находятся шаровые неодимовые магниты, ребра тетраэдра представлены телескопическими трубками. Данная модель позволяет наглядно показывать изменение углов в тетраэдре при увеличение или уменьшении рёбер. Показывает зависимость изменения угловых значений данной фигуры, при изменении линейных значений рёбер. </a:t>
            </a:r>
            <a:endParaRPr lang="ru-RU" sz="2000" b="0" cap="none" spc="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" name="Рисунок 25" descr="Изображение выглядит как искусство, дизайн">
            <a:extLst>
              <a:ext uri="{FF2B5EF4-FFF2-40B4-BE49-F238E27FC236}">
                <a16:creationId xmlns:a16="http://schemas.microsoft.com/office/drawing/2014/main" id="{495FB387-D264-F63D-3A0E-A06CAF8C9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417" y="4103796"/>
            <a:ext cx="3760370" cy="376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14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207792F-8EA8-753D-34C8-B2DFC6125938}"/>
              </a:ext>
            </a:extLst>
          </p:cNvPr>
          <p:cNvSpPr/>
          <p:nvPr/>
        </p:nvSpPr>
        <p:spPr>
          <a:xfrm>
            <a:off x="655618" y="1391377"/>
            <a:ext cx="5498152" cy="16822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AD660EE-DC3A-84A7-9519-71C23D4B1F16}"/>
              </a:ext>
            </a:extLst>
          </p:cNvPr>
          <p:cNvSpPr/>
          <p:nvPr/>
        </p:nvSpPr>
        <p:spPr>
          <a:xfrm>
            <a:off x="617379" y="289143"/>
            <a:ext cx="54216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 Аналоги·</a:t>
            </a:r>
          </a:p>
        </p:txBody>
      </p:sp>
      <p:pic>
        <p:nvPicPr>
          <p:cNvPr id="10" name="Рисунок 9" descr="Изображение выглядит как пластик">
            <a:extLst>
              <a:ext uri="{FF2B5EF4-FFF2-40B4-BE49-F238E27FC236}">
                <a16:creationId xmlns:a16="http://schemas.microsoft.com/office/drawing/2014/main" id="{6BFAB3E0-38F7-F936-10A7-FF174E239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518" y="1035295"/>
            <a:ext cx="1980197" cy="200841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детская площадка&#10;&#10;Автоматически созданное описание">
            <a:extLst>
              <a:ext uri="{FF2B5EF4-FFF2-40B4-BE49-F238E27FC236}">
                <a16:creationId xmlns:a16="http://schemas.microsoft.com/office/drawing/2014/main" id="{1115780F-A389-CF86-BFBC-EC3B64364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20" y="3433251"/>
            <a:ext cx="2574898" cy="2508876"/>
          </a:xfrm>
          <a:prstGeom prst="roundRect">
            <a:avLst/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48ED668-1A46-464F-DA3A-4B5000646A6D}"/>
              </a:ext>
            </a:extLst>
          </p:cNvPr>
          <p:cNvSpPr/>
          <p:nvPr/>
        </p:nvSpPr>
        <p:spPr>
          <a:xfrm>
            <a:off x="4067483" y="3613224"/>
            <a:ext cx="5106188" cy="1853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0" name="Рисунок 19" descr="Изображение выглядит как куб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42E668A-F08F-0FD2-3410-FA32EEDA6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554" y="1574952"/>
            <a:ext cx="1265846" cy="1380625"/>
          </a:xfrm>
          <a:prstGeom prst="round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32D51FA-170D-F2C4-A600-48AA69945F91}"/>
              </a:ext>
            </a:extLst>
          </p:cNvPr>
          <p:cNvSpPr/>
          <p:nvPr/>
        </p:nvSpPr>
        <p:spPr>
          <a:xfrm>
            <a:off x="742960" y="1700390"/>
            <a:ext cx="488268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Аналогами являются всевозможные магнитные конструкторы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057073C2-7003-9B34-197B-B7AFC3EB195C}"/>
              </a:ext>
            </a:extLst>
          </p:cNvPr>
          <p:cNvSpPr/>
          <p:nvPr/>
        </p:nvSpPr>
        <p:spPr>
          <a:xfrm>
            <a:off x="9173671" y="878186"/>
            <a:ext cx="2417970" cy="227480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 descr="Изображение выглядит как в помещении, оригами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4C8D770-AC32-5459-B883-1074F7D603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" t="22056" r="14430" b="19904"/>
          <a:stretch/>
        </p:blipFill>
        <p:spPr>
          <a:xfrm>
            <a:off x="9031070" y="985030"/>
            <a:ext cx="2417970" cy="2346285"/>
          </a:xfrm>
          <a:prstGeom prst="round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951A7E5-F301-6EB0-E75C-BA0EB6DE2902}"/>
              </a:ext>
            </a:extLst>
          </p:cNvPr>
          <p:cNvSpPr/>
          <p:nvPr/>
        </p:nvSpPr>
        <p:spPr>
          <a:xfrm>
            <a:off x="4435488" y="3999430"/>
            <a:ext cx="41060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Еще разные пластмассовые модели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7" name="Рисунок 36" descr="Изображение выглядит как треугольник, линия, астрономия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6F7305E-B270-7435-05DB-5CDD4B776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82" y="4057633"/>
            <a:ext cx="2020044" cy="2020044"/>
          </a:xfrm>
          <a:prstGeom prst="rect">
            <a:avLst/>
          </a:prstGeom>
        </p:spPr>
      </p:pic>
      <p:pic>
        <p:nvPicPr>
          <p:cNvPr id="39" name="Рисунок 38" descr="Изображение выглядит как линия, искусство, дизайн, астрономия&#10;&#10;Автоматически созданное описание">
            <a:extLst>
              <a:ext uri="{FF2B5EF4-FFF2-40B4-BE49-F238E27FC236}">
                <a16:creationId xmlns:a16="http://schemas.microsoft.com/office/drawing/2014/main" id="{52DE0495-92FC-5786-AF90-8C36121AA2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103" y="3999430"/>
            <a:ext cx="3072897" cy="3072897"/>
          </a:xfrm>
          <a:prstGeom prst="rect">
            <a:avLst/>
          </a:prstGeom>
        </p:spPr>
      </p:pic>
      <p:pic>
        <p:nvPicPr>
          <p:cNvPr id="41" name="Рисунок 40" descr="Изображение выглядит как круг, снимок экрана, дизайн, астрономия&#10;&#10;Автоматически созданное описание">
            <a:extLst>
              <a:ext uri="{FF2B5EF4-FFF2-40B4-BE49-F238E27FC236}">
                <a16:creationId xmlns:a16="http://schemas.microsoft.com/office/drawing/2014/main" id="{80029BC2-DADA-21C0-2E1E-9269B8F64A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73585" y="2039501"/>
            <a:ext cx="2030781" cy="1682276"/>
          </a:xfrm>
          <a:prstGeom prst="rect">
            <a:avLst/>
          </a:prstGeom>
        </p:spPr>
      </p:pic>
      <p:pic>
        <p:nvPicPr>
          <p:cNvPr id="43" name="Рисунок 42" descr="Изображение выглядит как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AA2A152-856D-7669-AE46-ACDD263E03D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5301">
            <a:off x="3482456" y="2763458"/>
            <a:ext cx="1768488" cy="1768488"/>
          </a:xfrm>
          <a:prstGeom prst="rect">
            <a:avLst/>
          </a:prstGeom>
        </p:spPr>
      </p:pic>
      <p:pic>
        <p:nvPicPr>
          <p:cNvPr id="45" name="Рисунок 44" descr="Изображение выглядит как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1FE4F36-EE19-7074-4485-76B1E66B68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2803">
            <a:off x="8135977" y="-777049"/>
            <a:ext cx="2693406" cy="26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96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шляпа, текст, рисунок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67FBE9A5-2EC7-7F46-DAA5-F74BA1640B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3" t="-12082" r="1273" b="12082"/>
          <a:stretch/>
        </p:blipFill>
        <p:spPr>
          <a:xfrm>
            <a:off x="1891645" y="257430"/>
            <a:ext cx="8704083" cy="651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625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138</Words>
  <Application>Microsoft Office PowerPoint</Application>
  <PresentationFormat>Широкоэкранный</PresentationFormat>
  <Paragraphs>11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Adobe Fangsong Std R</vt:lpstr>
      <vt:lpstr>Arial</vt:lpstr>
      <vt:lpstr>Calibri</vt:lpstr>
      <vt:lpstr>Calibri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Ученик 053 Корп.11</dc:creator>
  <cp:lastModifiedBy>Ученик 053 Корп.11</cp:lastModifiedBy>
  <cp:revision>1</cp:revision>
  <dcterms:created xsi:type="dcterms:W3CDTF">2024-01-20T08:23:36Z</dcterms:created>
  <dcterms:modified xsi:type="dcterms:W3CDTF">2024-01-20T11:18:29Z</dcterms:modified>
</cp:coreProperties>
</file>